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6"/>
  </p:notesMasterIdLst>
  <p:sldIdLst>
    <p:sldId id="329" r:id="rId2"/>
    <p:sldId id="320" r:id="rId3"/>
    <p:sldId id="313" r:id="rId4"/>
    <p:sldId id="285" r:id="rId5"/>
    <p:sldId id="324" r:id="rId6"/>
    <p:sldId id="326" r:id="rId7"/>
    <p:sldId id="316" r:id="rId8"/>
    <p:sldId id="331" r:id="rId9"/>
    <p:sldId id="271" r:id="rId10"/>
    <p:sldId id="328" r:id="rId11"/>
    <p:sldId id="301" r:id="rId12"/>
    <p:sldId id="302" r:id="rId13"/>
    <p:sldId id="318" r:id="rId14"/>
    <p:sldId id="30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5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BEFF1-A0E0-40BB-9217-2370BCCDB09E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69BD5-51AA-420F-A979-24AC6079D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5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9D8047-A419-4D5A-8886-83535151E6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D5F890-63C1-4989-8583-3A4C1C6B49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bg2">
                <a:tint val="98000"/>
                <a:shade val="90000"/>
                <a:satMod val="160000"/>
                <a:lumMod val="0"/>
                <a:lumOff val="100000"/>
                <a:alpha val="32000"/>
              </a:schemeClr>
            </a:gs>
            <a:gs pos="100000">
              <a:schemeClr val="bg2">
                <a:tint val="95000"/>
                <a:shade val="100000"/>
                <a:satMod val="130000"/>
                <a:lumMod val="0"/>
                <a:lumOff val="10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F1E990-8077-4F8A-A43F-5C16429D4EAF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audio" Target="../media/audio5.wav"/><Relationship Id="rId7" Type="http://schemas.openxmlformats.org/officeDocument/2006/relationships/image" Target="../media/image70.gif"/><Relationship Id="rId12" Type="http://schemas.openxmlformats.org/officeDocument/2006/relationships/image" Target="../media/image560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6" Type="http://schemas.openxmlformats.org/officeDocument/2006/relationships/audio" Target="../media/audio7.wav"/><Relationship Id="rId11" Type="http://schemas.openxmlformats.org/officeDocument/2006/relationships/image" Target="../media/image73.gif"/><Relationship Id="rId5" Type="http://schemas.openxmlformats.org/officeDocument/2006/relationships/audio" Target="../media/audio6.wav"/><Relationship Id="rId10" Type="http://schemas.openxmlformats.org/officeDocument/2006/relationships/image" Target="../media/image72.gif"/><Relationship Id="rId4" Type="http://schemas.openxmlformats.org/officeDocument/2006/relationships/audio" Target="../media/audio2.wav"/><Relationship Id="rId9" Type="http://schemas.openxmlformats.org/officeDocument/2006/relationships/image" Target="../media/image7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audio" Target="../media/audio5.wav"/><Relationship Id="rId7" Type="http://schemas.openxmlformats.org/officeDocument/2006/relationships/image" Target="../media/image70.gif"/><Relationship Id="rId12" Type="http://schemas.openxmlformats.org/officeDocument/2006/relationships/image" Target="../media/image570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6" Type="http://schemas.openxmlformats.org/officeDocument/2006/relationships/audio" Target="../media/audio7.wav"/><Relationship Id="rId11" Type="http://schemas.openxmlformats.org/officeDocument/2006/relationships/image" Target="../media/image73.gif"/><Relationship Id="rId5" Type="http://schemas.openxmlformats.org/officeDocument/2006/relationships/audio" Target="../media/audio6.wav"/><Relationship Id="rId10" Type="http://schemas.openxmlformats.org/officeDocument/2006/relationships/image" Target="../media/image72.gif"/><Relationship Id="rId4" Type="http://schemas.openxmlformats.org/officeDocument/2006/relationships/audio" Target="../media/audio2.wav"/><Relationship Id="rId9" Type="http://schemas.openxmlformats.org/officeDocument/2006/relationships/image" Target="../media/image7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image" Target="../media/image7.wmf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2.wav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gif"/><Relationship Id="rId4" Type="http://schemas.openxmlformats.org/officeDocument/2006/relationships/audio" Target="../media/audio3.wav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27.png"/><Relationship Id="rId21" Type="http://schemas.openxmlformats.org/officeDocument/2006/relationships/image" Target="../media/image32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16" Type="http://schemas.openxmlformats.org/officeDocument/2006/relationships/image" Target="../media/image28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19" Type="http://schemas.openxmlformats.org/officeDocument/2006/relationships/image" Target="../media/image30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5.pn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534988" y="577850"/>
            <a:ext cx="7847012" cy="6584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618444"/>
              </a:avLst>
            </a:prstTxWarp>
          </a:bodyPr>
          <a:lstStyle/>
          <a:p>
            <a:pPr algn="ctr"/>
            <a:endParaRPr lang="en-GB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BahamasBH"/>
            </a:endParaRPr>
          </a:p>
        </p:txBody>
      </p:sp>
      <p:pic>
        <p:nvPicPr>
          <p:cNvPr id="2051" name="Picture 3" descr="ringwrlmed2_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5334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981200" y="2362200"/>
            <a:ext cx="4800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Toán</a:t>
            </a:r>
          </a:p>
        </p:txBody>
      </p:sp>
      <p:pic>
        <p:nvPicPr>
          <p:cNvPr id="2053" name="Picture 8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781800" y="-152400"/>
            <a:ext cx="2209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6858000" y="4495800"/>
            <a:ext cx="229076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14300" y="4610100"/>
            <a:ext cx="2133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2" descr="j023624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600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3" descr="j023624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1828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 descr="j023624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1700213"/>
            <a:ext cx="9144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WordArt 16"/>
          <p:cNvSpPr>
            <a:spLocks noChangeArrowheads="1" noChangeShapeType="1" noTextEdit="1"/>
          </p:cNvSpPr>
          <p:nvPr/>
        </p:nvSpPr>
        <p:spPr bwMode="auto">
          <a:xfrm>
            <a:off x="1638300" y="4200525"/>
            <a:ext cx="5867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PHÉP TRỪ PHÂN </a:t>
            </a:r>
            <a:r>
              <a:rPr lang="en-GB" sz="3600" kern="10" dirty="0" smtClean="0"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SỐ (TT)</a:t>
            </a:r>
            <a:endParaRPr lang="en-GB" sz="3600" kern="10" dirty="0">
              <a:ln w="19050">
                <a:solidFill>
                  <a:srgbClr val="0000CC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526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763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Củng cố: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87630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Mỗi một câu hỏi, có 10 giây để suy nghĩ tìm đáp án. Kết thúc 10 giây, chat kết quả vào phần tin nhắn.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sz="4400" dirty="0" smtClean="0">
                <a:solidFill>
                  <a:srgbClr val="FF3300"/>
                </a:solidFill>
              </a:rPr>
              <a:t>S</a:t>
            </a:r>
            <a:endParaRPr lang="en-US" sz="4400" dirty="0">
              <a:solidFill>
                <a:srgbClr val="FF3300"/>
              </a:solidFill>
            </a:endParaRP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  <a:p>
              <a:pPr algn="ctr"/>
              <a:r>
                <a:rPr lang="en-US" sz="2400"/>
                <a:t>Hết giờ</a:t>
              </a:r>
            </a:p>
            <a:p>
              <a:pPr algn="ctr"/>
              <a:endParaRPr lang="en-US" sz="240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81400" y="2525857"/>
                <a:ext cx="4267200" cy="789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10 −3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12 −4 </m:t>
                        </m:r>
                      </m:den>
                    </m:f>
                  </m:oMath>
                </a14:m>
                <a:r>
                  <a:rPr lang="vi-VN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25857"/>
                <a:ext cx="4267200" cy="789383"/>
              </a:xfrm>
              <a:prstGeom prst="rect">
                <a:avLst/>
              </a:prstGeom>
              <a:blipFill rotWithShape="1">
                <a:blip r:embed="rId1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4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051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3300"/>
                </a:solidFill>
              </a:rPr>
              <a:t>Đ</a:t>
            </a: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400" dirty="0" err="1"/>
                <a:t>Hết</a:t>
              </a:r>
              <a:r>
                <a:rPr lang="en-US" sz="2400" dirty="0"/>
                <a:t> </a:t>
              </a:r>
              <a:r>
                <a:rPr lang="en-US" sz="2400" dirty="0" err="1"/>
                <a:t>giờ</a:t>
              </a:r>
              <a:endParaRPr lang="en-US" sz="2400" dirty="0"/>
            </a:p>
            <a:p>
              <a:pPr algn="ctr"/>
              <a:endParaRPr lang="en-US" sz="2400" dirty="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81400" y="2525857"/>
                <a:ext cx="4267200" cy="791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10 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12 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dirty="0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dirty="0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25857"/>
                <a:ext cx="4267200" cy="791114"/>
              </a:xfrm>
              <a:prstGeom prst="rect">
                <a:avLst/>
              </a:prstGeom>
              <a:blipFill rotWithShape="1">
                <a:blip r:embed="rId1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29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905000" y="1066800"/>
            <a:ext cx="5789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và dặn dò: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836737"/>
            <a:ext cx="8610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c+d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2/SGK/Tr130; VBT/Tr40.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(tr131)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772400" cy="163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 học kết thúc.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304800" y="4114800"/>
            <a:ext cx="8534400" cy="20574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CHÚC CÁC EM  CHĂM NGOAN,HỌC GIỎI!</a:t>
            </a:r>
          </a:p>
        </p:txBody>
      </p:sp>
      <p:pic>
        <p:nvPicPr>
          <p:cNvPr id="19460" name="Picture 4" descr="hoa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hoa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hoa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zeichen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647"/>
            <a:ext cx="15541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099145" y="362447"/>
            <a:ext cx="5410201" cy="2971800"/>
          </a:xfrm>
          <a:prstGeom prst="cloudCallout">
            <a:avLst>
              <a:gd name="adj1" fmla="val 55827"/>
              <a:gd name="adj2" fmla="val -4049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Muốn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trừ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hai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phân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số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cùng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mẫu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số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ta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làm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thế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nào</a:t>
            </a:r>
            <a:r>
              <a:rPr lang="en-US" altLang="ja-JP" sz="32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?</a:t>
            </a:r>
          </a:p>
          <a:p>
            <a:pPr algn="ctr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ví</a:t>
            </a:r>
            <a:r>
              <a:rPr lang="en-US" sz="32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dụ</a:t>
            </a:r>
            <a:endParaRPr lang="en-US" sz="32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9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5344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TRỪ PHÂN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(tiếp theo)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Mục tiêu: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hận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biết phép trừ hai phân số khác mẫu số.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Biết trừ hai phân số khác mẫu số.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Củng cố về phép trừ hai phân số cùng mẫu số.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Vận dụng giải bài tập.</a:t>
            </a:r>
          </a:p>
        </p:txBody>
      </p:sp>
    </p:spTree>
    <p:extLst>
      <p:ext uri="{BB962C8B-B14F-4D97-AF65-F5344CB8AC3E}">
        <p14:creationId xmlns:p14="http://schemas.microsoft.com/office/powerpoint/2010/main" val="11403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9088" y="183554"/>
            <a:ext cx="891377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122353"/>
              </p:ext>
            </p:extLst>
          </p:nvPr>
        </p:nvGraphicFramePr>
        <p:xfrm>
          <a:off x="3594622" y="88464"/>
          <a:ext cx="304800" cy="70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6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622" y="88464"/>
                        <a:ext cx="304800" cy="70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851656"/>
              </p:ext>
            </p:extLst>
          </p:nvPr>
        </p:nvGraphicFramePr>
        <p:xfrm>
          <a:off x="8035786" y="88464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7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786" y="88464"/>
                        <a:ext cx="45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979198"/>
              </p:ext>
            </p:extLst>
          </p:nvPr>
        </p:nvGraphicFramePr>
        <p:xfrm>
          <a:off x="3974035" y="1257701"/>
          <a:ext cx="382587" cy="73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8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035" y="1257701"/>
                        <a:ext cx="382587" cy="735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79922" y="1303199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 -            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015118"/>
              </p:ext>
            </p:extLst>
          </p:nvPr>
        </p:nvGraphicFramePr>
        <p:xfrm>
          <a:off x="4737622" y="1241183"/>
          <a:ext cx="382588" cy="752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19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622" y="1241183"/>
                        <a:ext cx="382588" cy="7522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94822" y="134759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848065"/>
              </p:ext>
            </p:extLst>
          </p:nvPr>
        </p:nvGraphicFramePr>
        <p:xfrm>
          <a:off x="1681655" y="2640659"/>
          <a:ext cx="2202196" cy="72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20" name="Equation" r:id="rId10" imgW="901309" imgH="393529" progId="Equation.3">
                  <p:embed/>
                </p:oleObj>
              </mc:Choice>
              <mc:Fallback>
                <p:oleObj name="Equation" r:id="rId10" imgW="901309" imgH="393529" progId="Equation.3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655" y="2640659"/>
                        <a:ext cx="2202196" cy="724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03835"/>
              </p:ext>
            </p:extLst>
          </p:nvPr>
        </p:nvGraphicFramePr>
        <p:xfrm>
          <a:off x="4627124" y="2607529"/>
          <a:ext cx="2202196" cy="75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21" name="Equation" r:id="rId12" imgW="901309" imgH="393529" progId="Equation.3">
                  <p:embed/>
                </p:oleObj>
              </mc:Choice>
              <mc:Fallback>
                <p:oleObj name="Equation" r:id="rId12" imgW="901309" imgH="393529" progId="Equation.3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124" y="2607529"/>
                        <a:ext cx="2202196" cy="757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43154" y="26792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18854" y="1993464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* Quy đồng mẫu số hai phân số: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148968" y="3441264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* Trừ hai phân số: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11186" y="3892734"/>
                <a:ext cx="829073" cy="7475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0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186" y="3892734"/>
                <a:ext cx="829073" cy="747577"/>
              </a:xfrm>
              <a:prstGeom prst="rect">
                <a:avLst/>
              </a:prstGeom>
              <a:blipFill rotWithShape="1">
                <a:blip r:embed="rId1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2514417" y="3908520"/>
                <a:ext cx="1465466" cy="748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0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0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417" y="3908520"/>
                <a:ext cx="1465466" cy="748154"/>
              </a:xfrm>
              <a:prstGeom prst="rect">
                <a:avLst/>
              </a:prstGeom>
              <a:blipFill rotWithShape="1">
                <a:blip r:embed="rId15"/>
                <a:stretch>
                  <a:fillRect l="-9544" b="-10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3943154" y="3910997"/>
                <a:ext cx="821059" cy="748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0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000" i="1">
                            <a:solidFill>
                              <a:srgbClr val="0033CC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0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154" y="3910997"/>
                <a:ext cx="821059" cy="748154"/>
              </a:xfrm>
              <a:prstGeom prst="rect">
                <a:avLst/>
              </a:prstGeom>
              <a:blipFill rotWithShape="1">
                <a:blip r:embed="rId16"/>
                <a:stretch>
                  <a:fillRect l="-17778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52574" y="4812864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302270" y="4739597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861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57" grpId="0"/>
      <p:bldP spid="58" grpId="0"/>
      <p:bldP spid="18" grpId="0" animBg="1"/>
      <p:bldP spid="19" grpId="0"/>
      <p:bldP spid="20" grpId="0"/>
      <p:bldP spid="59" grpId="0"/>
      <p:bldP spid="59" grpId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6677" y="52724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5" name="Rectangle 4"/>
          <p:cNvSpPr/>
          <p:nvPr/>
        </p:nvSpPr>
        <p:spPr>
          <a:xfrm>
            <a:off x="6236677" y="58058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7324115" y="57645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6236677" y="52724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6236677" y="52578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249" name="Rounded Rectangle 24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250" name="Rounded Rectangle 24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251" name="Rounded Rectangle 25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252" name="Rounded Rectangle 25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253" name="Rounded Rectangle 25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254" name="Rounded Rectangle 25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255" name="Rounded Rectangle 25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256" name="Rounded Rectangle 25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257" name="Rounded Rectangle 25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258" name="Rounded Rectangle 25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259" name="Rounded Rectangle 258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pic>
        <p:nvPicPr>
          <p:cNvPr id="71" name="Picture 14" descr="zeichen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50" y="1447800"/>
            <a:ext cx="15541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703912" y="1124694"/>
                <a:ext cx="4267200" cy="1290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Tính: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912" y="1124694"/>
                <a:ext cx="4267200" cy="1290738"/>
              </a:xfrm>
              <a:prstGeom prst="rect">
                <a:avLst/>
              </a:prstGeom>
              <a:blipFill rotWithShape="1">
                <a:blip r:embed="rId6"/>
                <a:stretch>
                  <a:fillRect l="-371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636520" y="2221064"/>
                <a:ext cx="872355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2221064"/>
                <a:ext cx="872355" cy="798295"/>
              </a:xfrm>
              <a:prstGeom prst="rect">
                <a:avLst/>
              </a:prstGeom>
              <a:blipFill rotWithShape="1">
                <a:blip r:embed="rId7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3507550" y="2220486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550" y="2220486"/>
                <a:ext cx="1552028" cy="798873"/>
              </a:xfrm>
              <a:prstGeom prst="rect">
                <a:avLst/>
              </a:prstGeom>
              <a:blipFill rotWithShape="1">
                <a:blip r:embed="rId8"/>
                <a:stretch>
                  <a:fillRect l="-9804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4953000" y="2239604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39604"/>
                <a:ext cx="864339" cy="790794"/>
              </a:xfrm>
              <a:prstGeom prst="rect">
                <a:avLst/>
              </a:prstGeom>
              <a:blipFill rotWithShape="1">
                <a:blip r:embed="rId9"/>
                <a:stretch>
                  <a:fillRect l="-18440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5358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1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9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1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5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9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3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1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5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1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3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7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1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5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9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3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2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1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2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5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2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9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2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3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2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2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1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2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5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2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9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2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3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2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2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1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2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5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2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9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2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277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</p:childTnLst>
        </p:cTn>
      </p:par>
    </p:tnLst>
    <p:bldLst>
      <p:bldP spid="193" grpId="0" animBg="1"/>
      <p:bldP spid="194" grpId="0" animBg="1"/>
      <p:bldP spid="195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73" grpId="0" animBg="1"/>
      <p:bldP spid="74" grpId="0" animBg="1"/>
      <p:bldP spid="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7123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blipFill rotWithShape="1">
                <a:blip r:embed="rId6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45457" y="73714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3857" y="7162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101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  <a:blipFill rotWithShape="1">
                <a:blip r:embed="rId9"/>
                <a:stretch>
                  <a:fillRect l="-1023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  <a:blipFill rotWithShape="1">
                <a:blip r:embed="rId10"/>
                <a:stretch>
                  <a:fillRect l="-18440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blipFill rotWithShape="1">
                <a:blip r:embed="rId11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1802660" y="2743200"/>
                <a:ext cx="1552028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vi-VN" sz="32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0" y="2743200"/>
                <a:ext cx="1552028" cy="788742"/>
              </a:xfrm>
              <a:prstGeom prst="rect">
                <a:avLst/>
              </a:prstGeom>
              <a:blipFill rotWithShape="1">
                <a:blip r:embed="rId12"/>
                <a:stretch>
                  <a:fillRect l="-10236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3277576" y="2772061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576" y="2772061"/>
                <a:ext cx="864339" cy="790794"/>
              </a:xfrm>
              <a:prstGeom prst="rect">
                <a:avLst/>
              </a:prstGeom>
              <a:blipFill rotWithShape="1">
                <a:blip r:embed="rId13"/>
                <a:stretch>
                  <a:fillRect l="-18440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69350" y="3886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852778" y="3886200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3886200"/>
                <a:ext cx="872355" cy="791242"/>
              </a:xfrm>
              <a:prstGeom prst="rect">
                <a:avLst/>
              </a:prstGeom>
              <a:blipFill rotWithShape="1">
                <a:blip r:embed="rId14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780131" y="3885302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3885302"/>
                <a:ext cx="1552028" cy="792140"/>
              </a:xfrm>
              <a:prstGeom prst="rect">
                <a:avLst/>
              </a:prstGeom>
              <a:blipFill rotWithShape="1">
                <a:blip r:embed="rId16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296378" y="3885302"/>
                <a:ext cx="864339" cy="791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78" y="3885302"/>
                <a:ext cx="864339" cy="791114"/>
              </a:xfrm>
              <a:prstGeom prst="rect">
                <a:avLst/>
              </a:prstGeom>
              <a:blipFill rotWithShape="1">
                <a:blip r:embed="rId17"/>
                <a:stretch>
                  <a:fillRect l="-18310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/>
              <p:cNvSpPr txBox="1"/>
              <p:nvPr/>
            </p:nvSpPr>
            <p:spPr>
              <a:xfrm>
                <a:off x="8100392" y="579000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579000"/>
                <a:ext cx="872355" cy="791242"/>
              </a:xfrm>
              <a:prstGeom prst="rect">
                <a:avLst/>
              </a:prstGeom>
              <a:blipFill rotWithShape="1">
                <a:blip r:embed="rId18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7535849" y="6817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/>
              <p:cNvSpPr txBox="1"/>
              <p:nvPr/>
            </p:nvSpPr>
            <p:spPr>
              <a:xfrm>
                <a:off x="864472" y="50131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vi-VN" sz="32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472" y="5013176"/>
                <a:ext cx="872355" cy="791242"/>
              </a:xfrm>
              <a:prstGeom prst="rect">
                <a:avLst/>
              </a:prstGeom>
              <a:blipFill rotWithShape="1">
                <a:blip r:embed="rId19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299929" y="51158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4910" y="2172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448966" y="2181343"/>
            <a:ext cx="53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97393" y="326088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501449" y="3270126"/>
            <a:ext cx="53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949768" y="439517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491924" y="4404418"/>
            <a:ext cx="53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92535" y="55067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496591" y="5516005"/>
            <a:ext cx="53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Rectangle 104"/>
              <p:cNvSpPr/>
              <p:nvPr/>
            </p:nvSpPr>
            <p:spPr>
              <a:xfrm>
                <a:off x="1677675" y="5036333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675" y="5036333"/>
                <a:ext cx="1552028" cy="798873"/>
              </a:xfrm>
              <a:prstGeom prst="rect">
                <a:avLst/>
              </a:prstGeom>
              <a:blipFill rotWithShape="1">
                <a:blip r:embed="rId20"/>
                <a:stretch>
                  <a:fillRect l="-9804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Rectangle 105"/>
              <p:cNvSpPr/>
              <p:nvPr/>
            </p:nvSpPr>
            <p:spPr>
              <a:xfrm>
                <a:off x="3134494" y="5067373"/>
                <a:ext cx="864339" cy="791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494" y="5067373"/>
                <a:ext cx="864339" cy="791114"/>
              </a:xfrm>
              <a:prstGeom prst="rect">
                <a:avLst/>
              </a:prstGeom>
              <a:blipFill rotWithShape="1">
                <a:blip r:embed="rId21"/>
                <a:stretch>
                  <a:fillRect l="-1760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1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94" grpId="0"/>
      <p:bldP spid="95" grpId="0"/>
      <p:bldP spid="96" grpId="0"/>
      <p:bldP spid="97" grpId="0"/>
      <p:bldP spid="8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24933" y="30480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10171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blipFill rotWithShape="1">
                <a:blip r:embed="rId3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22613" y="10403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blipFill rotWithShape="1">
                <a:blip r:embed="rId4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19700" y="10210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56276" y="2753837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76" y="2753837"/>
                <a:ext cx="1045479" cy="791820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1757602" y="2753837"/>
                <a:ext cx="155202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602" y="2753837"/>
                <a:ext cx="1552028" cy="791820"/>
              </a:xfrm>
              <a:prstGeom prst="rect">
                <a:avLst/>
              </a:prstGeom>
              <a:blipFill rotWithShape="1">
                <a:blip r:embed="rId6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332159" y="2753837"/>
                <a:ext cx="864339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159" y="2753837"/>
                <a:ext cx="864339" cy="791820"/>
              </a:xfrm>
              <a:prstGeom prst="rect">
                <a:avLst/>
              </a:prstGeom>
              <a:blipFill rotWithShape="1">
                <a:blip r:embed="rId7"/>
                <a:stretch>
                  <a:fillRect l="-1844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5383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798" y="429423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852778" y="41910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4191000"/>
                <a:ext cx="1045479" cy="791820"/>
              </a:xfrm>
              <a:prstGeom prst="rect">
                <a:avLst/>
              </a:prstGeom>
              <a:blipFill rotWithShape="1">
                <a:blip r:embed="rId8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1780131" y="4190102"/>
                <a:ext cx="1205779" cy="795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4190102"/>
                <a:ext cx="1205779" cy="795795"/>
              </a:xfrm>
              <a:prstGeom prst="rect">
                <a:avLst/>
              </a:prstGeom>
              <a:blipFill rotWithShape="1">
                <a:blip r:embed="rId9"/>
                <a:stretch>
                  <a:fillRect l="-12626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032684" y="4205769"/>
                <a:ext cx="691215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684" y="4205769"/>
                <a:ext cx="691215" cy="788742"/>
              </a:xfrm>
              <a:prstGeom prst="rect">
                <a:avLst/>
              </a:prstGeom>
              <a:blipFill rotWithShape="1">
                <a:blip r:embed="rId10"/>
                <a:stretch>
                  <a:fillRect l="-21930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239000" y="100522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itchFamily="18" charset="0"/>
              </a:rPr>
              <a:t>d)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blipFill rotWithShape="1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8229" y="2133600"/>
            <a:ext cx="585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itchFamily="18" charset="0"/>
              </a:rPr>
              <a:t>Cách 1: Quy đồng mẫu số hai phân 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3723899" y="4205769"/>
                <a:ext cx="691215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899" y="4205769"/>
                <a:ext cx="691215" cy="787716"/>
              </a:xfrm>
              <a:prstGeom prst="rect">
                <a:avLst/>
              </a:prstGeom>
              <a:blipFill rotWithShape="1">
                <a:blip r:embed="rId12"/>
                <a:stretch>
                  <a:fillRect l="-23009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07885" y="3650355"/>
            <a:ext cx="585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itchFamily="18" charset="0"/>
              </a:rPr>
              <a:t>Cách 2: Rút gọn phân 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4196498" y="2741950"/>
                <a:ext cx="691215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498" y="2741950"/>
                <a:ext cx="691215" cy="787716"/>
              </a:xfrm>
              <a:prstGeom prst="rect">
                <a:avLst/>
              </a:prstGeom>
              <a:blipFill rotWithShape="1">
                <a:blip r:embed="rId13"/>
                <a:stretch>
                  <a:fillRect l="-21930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19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21" grpId="0"/>
      <p:bldP spid="22" grpId="0" animBg="1"/>
      <p:bldP spid="23" grpId="0" animBg="1"/>
      <p:bldP spid="24" grpId="0" animBg="1"/>
      <p:bldP spid="5" grpId="0"/>
      <p:bldP spid="27" grpId="0" animBg="1"/>
      <p:bldP spid="28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2058" y="15240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64182" y="7620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82" y="762000"/>
                <a:ext cx="1045479" cy="791820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30782" y="8647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211813" y="753078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813" y="753078"/>
                <a:ext cx="1045479" cy="791820"/>
              </a:xfrm>
              <a:prstGeom prst="rect">
                <a:avLst/>
              </a:prstGeom>
              <a:blipFill rotWithShape="1">
                <a:blip r:embed="rId3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679738" y="8879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610225" y="730360"/>
                <a:ext cx="1045479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225" y="730360"/>
                <a:ext cx="1045479" cy="788742"/>
              </a:xfrm>
              <a:prstGeom prst="rect">
                <a:avLst/>
              </a:prstGeom>
              <a:blipFill rotWithShape="1">
                <a:blip r:embed="rId4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076825" y="8686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6125" y="85282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itchFamily="18" charset="0"/>
              </a:rPr>
              <a:t>d)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620462" y="681419"/>
                <a:ext cx="1045479" cy="791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462" y="681419"/>
                <a:ext cx="1045479" cy="791370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06854" y="2946025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54" y="2946025"/>
                <a:ext cx="1045479" cy="791820"/>
              </a:xfrm>
              <a:prstGeom prst="rect">
                <a:avLst/>
              </a:prstGeom>
              <a:blipFill rotWithShape="1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652333" y="2947580"/>
                <a:ext cx="155202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333" y="2947580"/>
                <a:ext cx="1552028" cy="791820"/>
              </a:xfrm>
              <a:prstGeom prst="rect">
                <a:avLst/>
              </a:prstGeom>
              <a:blipFill rotWithShape="1">
                <a:blip r:embed="rId7"/>
                <a:stretch>
                  <a:fillRect l="-9804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163931" y="2943565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31" y="2943565"/>
                <a:ext cx="864339" cy="790794"/>
              </a:xfrm>
              <a:prstGeom prst="rect">
                <a:avLst/>
              </a:prstGeom>
              <a:blipFill rotWithShape="1">
                <a:blip r:embed="rId8"/>
                <a:stretch>
                  <a:fillRect l="-1760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30435" y="304954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028270" y="2949632"/>
                <a:ext cx="864339" cy="789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270" y="2949632"/>
                <a:ext cx="864339" cy="789768"/>
              </a:xfrm>
              <a:prstGeom prst="rect">
                <a:avLst/>
              </a:prstGeom>
              <a:blipFill rotWithShape="1">
                <a:blip r:embed="rId9"/>
                <a:stretch>
                  <a:fillRect l="-18310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73518" y="194805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46498" y="1844824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98" y="1844824"/>
                <a:ext cx="1045479" cy="791820"/>
              </a:xfrm>
              <a:prstGeom prst="rect">
                <a:avLst/>
              </a:prstGeom>
              <a:blipFill rotWithShape="1"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573851" y="1843926"/>
                <a:ext cx="1205779" cy="795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851" y="1843926"/>
                <a:ext cx="1205779" cy="795795"/>
              </a:xfrm>
              <a:prstGeom prst="rect">
                <a:avLst/>
              </a:prstGeom>
              <a:blipFill rotWithShape="1">
                <a:blip r:embed="rId11"/>
                <a:stretch>
                  <a:fillRect l="-12626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826404" y="1859593"/>
                <a:ext cx="691215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404" y="1859593"/>
                <a:ext cx="691215" cy="788742"/>
              </a:xfrm>
              <a:prstGeom prst="rect">
                <a:avLst/>
              </a:prstGeom>
              <a:blipFill rotWithShape="1">
                <a:blip r:embed="rId12"/>
                <a:stretch>
                  <a:fillRect l="-23009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517619" y="1859593"/>
                <a:ext cx="691215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anose="02020603050405020304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619" y="1859593"/>
                <a:ext cx="691215" cy="787716"/>
              </a:xfrm>
              <a:prstGeom prst="rect">
                <a:avLst/>
              </a:prstGeom>
              <a:blipFill rotWithShape="1">
                <a:blip r:embed="rId13"/>
                <a:stretch>
                  <a:fillRect l="-22124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439949" y="34496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29225" y="10210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06854" y="4073465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54" y="4073465"/>
                <a:ext cx="1045479" cy="791820"/>
              </a:xfrm>
              <a:prstGeom prst="rect">
                <a:avLst/>
              </a:prstGeom>
              <a:blipFill rotWithShape="1"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1652333" y="4075020"/>
                <a:ext cx="1552028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333" y="4075020"/>
                <a:ext cx="1552028" cy="788742"/>
              </a:xfrm>
              <a:prstGeom prst="rect">
                <a:avLst/>
              </a:prstGeom>
              <a:blipFill rotWithShape="1">
                <a:blip r:embed="rId15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3163931" y="4071005"/>
                <a:ext cx="864339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931" y="4071005"/>
                <a:ext cx="864339" cy="787716"/>
              </a:xfrm>
              <a:prstGeom prst="rect">
                <a:avLst/>
              </a:prstGeom>
              <a:blipFill rotWithShape="1">
                <a:blip r:embed="rId16"/>
                <a:stretch>
                  <a:fillRect l="-17606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30435" y="417698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12279" y="4577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64182" y="5371661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82" y="5371661"/>
                <a:ext cx="1045479" cy="791820"/>
              </a:xfrm>
              <a:prstGeom prst="rect">
                <a:avLst/>
              </a:prstGeom>
              <a:blipFill rotWithShape="1"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1709661" y="5373216"/>
                <a:ext cx="155202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661" y="5373216"/>
                <a:ext cx="1552028" cy="791820"/>
              </a:xfrm>
              <a:prstGeom prst="rect">
                <a:avLst/>
              </a:prstGeom>
              <a:blipFill rotWithShape="1">
                <a:blip r:embed="rId18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3221259" y="5369201"/>
                <a:ext cx="864339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259" y="5369201"/>
                <a:ext cx="864339" cy="787716"/>
              </a:xfrm>
              <a:prstGeom prst="rect">
                <a:avLst/>
              </a:prstGeom>
              <a:blipFill rotWithShape="1">
                <a:blip r:embed="rId19"/>
                <a:stretch>
                  <a:fillRect l="-17606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87763" y="547518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69607" y="58752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6159" y="58798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4028270" y="5378726"/>
                <a:ext cx="864339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270" y="5378726"/>
                <a:ext cx="864339" cy="787716"/>
              </a:xfrm>
              <a:prstGeom prst="rect">
                <a:avLst/>
              </a:prstGeom>
              <a:blipFill rotWithShape="1">
                <a:blip r:embed="rId20"/>
                <a:stretch>
                  <a:fillRect l="-1831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848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7" grpId="0"/>
      <p:bldP spid="28" grpId="0" animBg="1"/>
      <p:bldP spid="29" grpId="0" animBg="1"/>
      <p:bldP spid="30" grpId="0" animBg="1"/>
      <p:bldP spid="31" grpId="0"/>
      <p:bldP spid="33" grpId="0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119601" y="185143"/>
                <a:ext cx="8496300" cy="1878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u="sng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400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u="sng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: Trong một công viên có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iện </a:t>
                </a:r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tích trồng ho</a:t>
                </a:r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a và </a:t>
                </a:r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cây 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xanh, trong đó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diện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công </a:t>
                </a:r>
                <a:r>
                  <a:rPr lang="vi-VN" sz="2400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 đã trồng hoa.Hỏi diện tích để trồng cây xanh là bao nhiêu phần diện tích của công viên?</a:t>
                </a:r>
                <a:endParaRPr lang="vi-VN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601" y="185143"/>
                <a:ext cx="8496300" cy="1878528"/>
              </a:xfrm>
              <a:prstGeom prst="rect">
                <a:avLst/>
              </a:prstGeom>
              <a:blipFill rotWithShape="1">
                <a:blip r:embed="rId2"/>
                <a:stretch>
                  <a:fillRect l="-11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3373" y="29154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673" y="4615150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diện tích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4367751" y="5262675"/>
            <a:ext cx="28685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tích công viên)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57"/>
              <p:cNvSpPr txBox="1">
                <a:spLocks noChangeArrowheads="1"/>
              </p:cNvSpPr>
              <p:nvPr/>
            </p:nvSpPr>
            <p:spPr bwMode="auto">
              <a:xfrm>
                <a:off x="2768379" y="6127482"/>
                <a:ext cx="5105400" cy="6138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ĐS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diệntíchcôngviên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8379" y="6127482"/>
                <a:ext cx="5105400" cy="613886"/>
              </a:xfrm>
              <a:prstGeom prst="rect">
                <a:avLst/>
              </a:prstGeom>
              <a:blipFill rotWithShape="1">
                <a:blip r:embed="rId3"/>
                <a:stretch>
                  <a:fillRect b="-8911"/>
                </a:stretch>
              </a:blip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91051" y="3277397"/>
            <a:ext cx="81534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vi-VN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Diện tích c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..?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công viên</a:t>
            </a:r>
            <a:endParaRPr lang="en-US" sz="2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7973" y="44394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251" y="402391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291051" y="1943005"/>
                <a:ext cx="8153400" cy="8767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vi-VN" sz="24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Diện tích trồng ho</a:t>
                </a:r>
                <a:r>
                  <a:rPr lang="en-US" sz="240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40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và cây xanh</a:t>
                </a:r>
                <a:r>
                  <a:rPr lang="en-US" sz="24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diệntích</a:t>
                </a:r>
                <a:r>
                  <a:rPr lang="vi-VN" sz="24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công viên</a:t>
                </a:r>
              </a:p>
            </p:txBody>
          </p:sp>
        </mc:Choice>
        <mc:Fallback>
          <p:sp>
            <p:nvSpPr>
              <p:cNvPr id="17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051" y="1943005"/>
                <a:ext cx="8153400" cy="876715"/>
              </a:xfrm>
              <a:prstGeom prst="rect">
                <a:avLst/>
              </a:prstGeom>
              <a:blipFill rotWithShape="1">
                <a:blip r:embed="rId4"/>
                <a:stretch>
                  <a:fillRect l="-11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291051" y="2520234"/>
                <a:ext cx="8153400" cy="879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vi-VN" sz="240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40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iện tích</a:t>
                </a:r>
                <a:r>
                  <a:rPr lang="vi-VN" sz="240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4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trồng hoa: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diện </a:t>
                </a:r>
                <a:r>
                  <a:rPr lang="en-US" sz="2400" dirty="0" err="1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vi-VN" sz="24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công </a:t>
                </a:r>
                <a:r>
                  <a:rPr lang="vi-VN" sz="2400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viên</a:t>
                </a:r>
              </a:p>
            </p:txBody>
          </p:sp>
        </mc:Choice>
        <mc:Fallback>
          <p:sp>
            <p:nvSpPr>
              <p:cNvPr id="18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051" y="2520234"/>
                <a:ext cx="8153400" cy="879280"/>
              </a:xfrm>
              <a:prstGeom prst="rect">
                <a:avLst/>
              </a:prstGeom>
              <a:blipFill rotWithShape="1">
                <a:blip r:embed="rId5"/>
                <a:stretch>
                  <a:fillRect l="-11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838200" y="1815472"/>
            <a:ext cx="1473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2971800" y="5182397"/>
                <a:ext cx="854721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182397"/>
                <a:ext cx="854721" cy="616964"/>
              </a:xfrm>
              <a:prstGeom prst="rect">
                <a:avLst/>
              </a:prstGeom>
              <a:blipFill rotWithShape="1">
                <a:blip r:embed="rId6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3769901" y="5182397"/>
                <a:ext cx="69442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vi-VN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901" y="5182397"/>
                <a:ext cx="694421" cy="622222"/>
              </a:xfrm>
              <a:prstGeom prst="rect">
                <a:avLst/>
              </a:prstGeom>
              <a:blipFill rotWithShape="1">
                <a:blip r:embed="rId7"/>
                <a:stretch>
                  <a:fillRect l="-13158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818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2" grpId="0"/>
      <p:bldP spid="16" grpId="0"/>
      <p:bldP spid="17" grpId="0"/>
      <p:bldP spid="18" grpId="0"/>
      <p:bldP spid="2" grpId="0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1784</TotalTime>
  <Words>1238</Words>
  <Application>Microsoft Office PowerPoint</Application>
  <PresentationFormat>On-screen Show (4:3)</PresentationFormat>
  <Paragraphs>237</Paragraphs>
  <Slides>14</Slides>
  <Notes>1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Slipstream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PHÚ THỌ 1</dc:title>
  <dc:creator>Sky123.Org</dc:creator>
  <cp:lastModifiedBy>Admin</cp:lastModifiedBy>
  <cp:revision>205</cp:revision>
  <dcterms:created xsi:type="dcterms:W3CDTF">2014-02-19T02:03:11Z</dcterms:created>
  <dcterms:modified xsi:type="dcterms:W3CDTF">2021-12-25T09:32:22Z</dcterms:modified>
</cp:coreProperties>
</file>